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78" r:id="rId4"/>
    <p:sldId id="257" r:id="rId5"/>
    <p:sldId id="264" r:id="rId6"/>
    <p:sldId id="265" r:id="rId7"/>
    <p:sldId id="267" r:id="rId8"/>
    <p:sldId id="266" r:id="rId9"/>
    <p:sldId id="268" r:id="rId10"/>
    <p:sldId id="269" r:id="rId11"/>
    <p:sldId id="270" r:id="rId12"/>
    <p:sldId id="271" r:id="rId13"/>
    <p:sldId id="279" r:id="rId14"/>
    <p:sldId id="272" r:id="rId15"/>
    <p:sldId id="273" r:id="rId16"/>
    <p:sldId id="274" r:id="rId17"/>
    <p:sldId id="275" r:id="rId18"/>
    <p:sldId id="276" r:id="rId19"/>
    <p:sldId id="280" r:id="rId20"/>
    <p:sldId id="283" r:id="rId21"/>
    <p:sldId id="281" r:id="rId22"/>
    <p:sldId id="282" r:id="rId23"/>
    <p:sldId id="277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2"/>
    <p:restoredTop sz="88988"/>
  </p:normalViewPr>
  <p:slideViewPr>
    <p:cSldViewPr snapToGrid="0" snapToObjects="1">
      <p:cViewPr varScale="1">
        <p:scale>
          <a:sx n="99" d="100"/>
          <a:sy n="99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CBB6F-307B-9F41-A174-66611C4AC200}" type="datetimeFigureOut">
              <a:rPr lang="en-US" smtClean="0"/>
              <a:t>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F3508-59F0-7748-874C-A424B4C15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05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67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3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8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bag_clf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BaggingClassifier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  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DecisionTreeClassifier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(splitter="random",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max_leaf_nodes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=16),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  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n_estimators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=500,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max_samples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=1.0, bootstrap=True,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n_jobs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17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34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78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68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80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56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38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87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13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61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miro.medium.com</a:t>
            </a:r>
            <a:r>
              <a:rPr lang="en-US" dirty="0"/>
              <a:t>/max/1400/1*EVTtJMFat9WERM7BuShtkQ.png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97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84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53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3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4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F3508-59F0-7748-874C-A424B4C152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4F7C-8FC7-B949-8BB5-F3EC12135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7030A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A965E-4B23-6E4A-9396-473AA2105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9A562-A1CF-D741-8262-F6E6A11D6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9405B-B9E2-0240-9F21-7EDB0F9BF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DB406-4EA2-714A-B1E3-3CC952B8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AE32-7986-FA48-8EEA-87A6AAE2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88CC5-9379-E740-A46A-64A1FF692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22911-CA65-C247-95CB-819623A9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7BD8D-2951-F74A-B48D-02D996FE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A0F7A-0AD7-B647-A152-38840AE7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9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65D03-6CBD-9E40-AB29-8667A0141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C473B-B1EC-6F41-B861-A762CB654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CCF81-2A79-6B4B-9B4C-E9FD88C1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4A891-60E1-BC4E-82A5-5650EF07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794D1-3EBB-2E43-B0C9-79CE70E8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52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C700-8CBA-1644-B6B1-D44F34FC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9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CAC1C-ADB6-8E48-B4A1-19213A3B8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E372C-8936-3C45-8377-566F975C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054E3-AF49-1146-A857-F88270FB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DC92B-DC8A-424E-9917-7F14F291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D9D2-76FD-7642-AD43-F8ADF023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D3A5A-BA28-0040-9C0B-0D91428DC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DD48F-0F72-D743-A422-D6A946AC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B6D8E-B0CC-094A-BC0B-C0E690A7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3959F-BC04-5A40-B0F1-D5C1109C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0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1F8E-CE6F-3B40-9A14-0FB4C9BF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A852B-0547-4B40-A862-24CD1B26C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0BD7D-14AA-5842-B04A-9E7819E82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520BB-A207-B841-97FF-7F86D6C2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6229D-67DE-C346-A8FC-48823B90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0F92B-6030-4041-B079-5FA2A85A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7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3CF2-BAA1-274C-A17D-499495A6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621E6-A381-E04E-912E-32B394E1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799D6-BBF6-BE4C-8021-59437CF4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49A5B-53C2-B74C-8479-86807ECA3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087B2-CCC6-1A41-9364-9BDBE3DB6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EE5EE0-9844-1144-AFCB-914CE802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7C6F1-C029-BC41-BACA-AFCAFC27B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AFDE1-8027-474B-BC52-87646DB2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984E-30C0-9A45-8C74-4DBE006C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95804-1CAA-2945-8CB1-88462AFD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EC457-12BD-A348-8143-DD5B3A52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DB4A0-D884-0948-A60E-88EA2A63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5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BC9404-13A7-1E49-B71C-8F07F8D3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8BA55-382C-3740-BA92-9BF6FE4A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8CC4-2735-494F-AA33-FBC027AD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8EB4-ECBC-6C43-B307-8DC5DCD8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C9CE-AFF7-8D43-B7D2-B4DD6110B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90FFE-292D-8C47-A56B-A75E2CF89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C02E9-E84A-7B49-90A9-E9990240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568D7-35FE-E844-9FAF-EBE445CE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B7567-6E5C-D940-9ACF-163884B2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7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1C41-9941-984D-BAD1-DBC51257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02462-4D0C-CE4A-884D-C1715A281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462A-B495-464E-BA3C-D24C86AC7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D224-AC70-414F-89DF-C79249C7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38035-A79B-AB46-BCFA-7EC1D6383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FD7E-4F72-2340-80B5-DDCF5BE39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1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911E4-23E4-B149-B14D-FB39858C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3BD1F-384E-5842-8548-9C8A53535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C68F2-F8FC-9D4F-9D2A-9CBA698F7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7369B-24E0-9F49-81CD-E51CA4A0737D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99928-53C1-6B45-B907-002DA666C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B11C-8E52-E148-B39D-704C62C27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785D7-0F45-2D4B-B660-1BCCDFEB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3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030A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geron/handson-ml2/blob/master/06_decision_trees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51000">
              <a:srgbClr val="7030A0"/>
            </a:gs>
            <a:gs pos="83000">
              <a:srgbClr val="7030A0">
                <a:lumMod val="70000"/>
              </a:srgbClr>
            </a:gs>
            <a:gs pos="100000">
              <a:srgbClr val="7030A0">
                <a:lumMod val="9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84D8-9BDF-8145-803C-14EE94B7D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339"/>
            <a:ext cx="9144000" cy="1000905"/>
          </a:xfrm>
          <a:noFill/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CSY3025 Artificial Intelligence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89D34-849A-5B48-8316-6B511D1FE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Ensemble Learning and Random Forests</a:t>
            </a:r>
          </a:p>
        </p:txBody>
      </p:sp>
    </p:spTree>
    <p:extLst>
      <p:ext uri="{BB962C8B-B14F-4D97-AF65-F5344CB8AC3E}">
        <p14:creationId xmlns:p14="http://schemas.microsoft.com/office/powerpoint/2010/main" val="273215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005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Bagging and Pasting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7040280-B924-F540-A9C3-B3F28AEE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08" y="1107582"/>
            <a:ext cx="10835426" cy="179498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Another approach is to use the same training algorithm for every predictor, but to train them on </a:t>
            </a:r>
            <a:r>
              <a:rPr lang="en-GB" b="1" dirty="0"/>
              <a:t>different random subsets</a:t>
            </a:r>
            <a:r>
              <a:rPr lang="en-GB" dirty="0"/>
              <a:t> of the training set. </a:t>
            </a:r>
          </a:p>
          <a:p>
            <a:pPr>
              <a:lnSpc>
                <a:spcPct val="120000"/>
              </a:lnSpc>
            </a:pPr>
            <a:r>
              <a:rPr lang="en-GB" dirty="0"/>
              <a:t>When sampling is performed with replacement, this method is called </a:t>
            </a:r>
            <a:r>
              <a:rPr lang="en-GB" i="1" dirty="0"/>
              <a:t>bagging</a:t>
            </a:r>
            <a:r>
              <a:rPr lang="en-GB" dirty="0"/>
              <a:t> (short for bootstrap aggregating). When sampling is performed without replacement, it is called </a:t>
            </a:r>
            <a:r>
              <a:rPr lang="en-GB" i="1" dirty="0"/>
              <a:t>pasting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27ECD-B1F1-E945-862B-EC572B47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726" y="2674705"/>
            <a:ext cx="8028547" cy="41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005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Bagging and Pasting in Scikit-Learn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7040280-B924-F540-A9C3-B3F28AEE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4" y="3601570"/>
            <a:ext cx="10835426" cy="295342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Scikit-Learn offers a simple API for both bagging and pasting with the </a:t>
            </a:r>
            <a:r>
              <a:rPr lang="en-GB" dirty="0" err="1"/>
              <a:t>BaggingClas</a:t>
            </a:r>
            <a:r>
              <a:rPr lang="en-GB" dirty="0"/>
              <a:t> </a:t>
            </a:r>
            <a:r>
              <a:rPr lang="en-GB" dirty="0" err="1"/>
              <a:t>sifier</a:t>
            </a:r>
            <a:r>
              <a:rPr lang="en-GB" dirty="0"/>
              <a:t> class. </a:t>
            </a:r>
          </a:p>
          <a:p>
            <a:pPr>
              <a:lnSpc>
                <a:spcPct val="120000"/>
              </a:lnSpc>
            </a:pPr>
            <a:r>
              <a:rPr lang="en-GB" dirty="0"/>
              <a:t>The above code trains an ensemble of 500 Decision Tree classifiers, each trained on 100 training instances randomly sampled from the training set with replacement. The </a:t>
            </a:r>
            <a:r>
              <a:rPr lang="en-GB" dirty="0" err="1"/>
              <a:t>n_jobs</a:t>
            </a:r>
            <a:r>
              <a:rPr lang="en-GB" dirty="0"/>
              <a:t> parameter tells Scikit-Learn the number of CPU cores to use for training and predictions (–1 tells Scikit-Learn to use all available cores):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D80B5-0AB6-5B4B-80F6-3EE3628EABDE}"/>
              </a:ext>
            </a:extLst>
          </p:cNvPr>
          <p:cNvSpPr/>
          <p:nvPr/>
        </p:nvSpPr>
        <p:spPr>
          <a:xfrm>
            <a:off x="2475964" y="1225107"/>
            <a:ext cx="92513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dirty="0" err="1">
                <a:solidFill>
                  <a:srgbClr val="18C0FF"/>
                </a:solidFill>
                <a:latin typeface="Monaco" pitchFamily="2" charset="77"/>
              </a:rPr>
              <a:t>sklearn.ensemble</a:t>
            </a:r>
            <a:r>
              <a:rPr lang="en-GB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BaggingClassifier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 </a:t>
            </a:r>
          </a:p>
          <a:p>
            <a:r>
              <a:rPr lang="en-GB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dirty="0" err="1">
                <a:solidFill>
                  <a:srgbClr val="18C0FF"/>
                </a:solidFill>
                <a:latin typeface="Monaco" pitchFamily="2" charset="77"/>
              </a:rPr>
              <a:t>sklearn.tree</a:t>
            </a:r>
            <a:r>
              <a:rPr lang="en-GB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DecisionTreeClassifier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bag_clf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BaggingClassifier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       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DecisionTreeClassifier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(),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n_estimators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dirty="0">
                <a:solidFill>
                  <a:srgbClr val="FC4F08"/>
                </a:solidFill>
                <a:latin typeface="Monaco" pitchFamily="2" charset="77"/>
              </a:rPr>
              <a:t>500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       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max_samples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dirty="0">
                <a:solidFill>
                  <a:srgbClr val="FC4F08"/>
                </a:solidFill>
                <a:latin typeface="Monaco" pitchFamily="2" charset="77"/>
              </a:rPr>
              <a:t>100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bootstrap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dirty="0">
                <a:solidFill>
                  <a:srgbClr val="285453"/>
                </a:solidFill>
                <a:latin typeface="Monaco" pitchFamily="2" charset="77"/>
              </a:rPr>
              <a:t>True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n_jobs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=-</a:t>
            </a:r>
            <a:r>
              <a:rPr lang="en-GB" dirty="0">
                <a:solidFill>
                  <a:srgbClr val="FC4F08"/>
                </a:solidFill>
                <a:latin typeface="Monaco" pitchFamily="2" charset="77"/>
              </a:rPr>
              <a:t>1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bag_clf</a:t>
            </a:r>
            <a:r>
              <a:rPr lang="en-GB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fit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X_train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y_train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y_pred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bag_clf</a:t>
            </a:r>
            <a:r>
              <a:rPr lang="en-GB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predict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X_test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787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005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Bagging and Pasting in Scikit-Learn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7040280-B924-F540-A9C3-B3F28AEE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87" y="4936437"/>
            <a:ext cx="10835426" cy="161855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ensemble’s predictions will likely generalize much better than the single Decision Tree’s predictions: the ensemble has a comparable bias but a smaller variance (it makes roughly the same number of errors on the training set, but the decision boundary is less irregular).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F404E-C400-CA43-A031-F260E04AB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11" y="1269900"/>
            <a:ext cx="9919773" cy="34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5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51000">
              <a:srgbClr val="7030A0"/>
            </a:gs>
            <a:gs pos="83000">
              <a:srgbClr val="7030A0">
                <a:lumMod val="70000"/>
              </a:srgbClr>
            </a:gs>
            <a:gs pos="100000">
              <a:srgbClr val="7030A0">
                <a:lumMod val="9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289D34-849A-5B48-8316-6B511D1FE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3700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155651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005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Random Forests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7040280-B924-F540-A9C3-B3F28AEE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87" y="993947"/>
            <a:ext cx="10835426" cy="243505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 Random Forest is an ensemble of Decision Trees, generally trained via the bagging method. Instead of building a </a:t>
            </a:r>
            <a:r>
              <a:rPr lang="en-GB" dirty="0" err="1"/>
              <a:t>BaggingClassifier</a:t>
            </a:r>
            <a:r>
              <a:rPr lang="en-GB" dirty="0"/>
              <a:t> and passing it a </a:t>
            </a:r>
            <a:r>
              <a:rPr lang="en-GB" dirty="0" err="1"/>
              <a:t>DecisionTreeClassifier</a:t>
            </a:r>
            <a:r>
              <a:rPr lang="en-GB" dirty="0"/>
              <a:t>, you can instead use the </a:t>
            </a:r>
            <a:r>
              <a:rPr lang="en-GB" dirty="0" err="1"/>
              <a:t>RandomForestClassifier</a:t>
            </a:r>
            <a:r>
              <a:rPr lang="en-GB" dirty="0"/>
              <a:t> class, which is more convenient and optimized for Decision. </a:t>
            </a:r>
          </a:p>
          <a:p>
            <a:pPr>
              <a:lnSpc>
                <a:spcPct val="120000"/>
              </a:lnSpc>
            </a:pPr>
            <a:r>
              <a:rPr lang="en-GB" dirty="0"/>
              <a:t>The following code trains a Random Forest classifier with 500 trees (each limited to maximum 16 nodes).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297E1-84EF-F146-9756-4CF35FC7076E}"/>
              </a:ext>
            </a:extLst>
          </p:cNvPr>
          <p:cNvSpPr/>
          <p:nvPr/>
        </p:nvSpPr>
        <p:spPr>
          <a:xfrm>
            <a:off x="1026017" y="3832728"/>
            <a:ext cx="106036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dirty="0" err="1">
                <a:solidFill>
                  <a:srgbClr val="18C0FF"/>
                </a:solidFill>
                <a:latin typeface="Monaco" pitchFamily="2" charset="77"/>
              </a:rPr>
              <a:t>sklearn.ensemble</a:t>
            </a:r>
            <a:r>
              <a:rPr lang="en-GB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RandomForestClassifier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rnd_clf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RandomForestClassifier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n_estimators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dirty="0">
                <a:solidFill>
                  <a:srgbClr val="FC4F08"/>
                </a:solidFill>
                <a:latin typeface="Monaco" pitchFamily="2" charset="77"/>
              </a:rPr>
              <a:t>500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max_leaf_nodes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dirty="0">
                <a:solidFill>
                  <a:srgbClr val="FC4F08"/>
                </a:solidFill>
                <a:latin typeface="Monaco" pitchFamily="2" charset="77"/>
              </a:rPr>
              <a:t>16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n_jobs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=-</a:t>
            </a:r>
            <a:r>
              <a:rPr lang="en-GB" dirty="0">
                <a:solidFill>
                  <a:srgbClr val="FC4F08"/>
                </a:solidFill>
                <a:latin typeface="Monaco" pitchFamily="2" charset="77"/>
              </a:rPr>
              <a:t>1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rnd_clf</a:t>
            </a:r>
            <a:r>
              <a:rPr lang="en-GB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fit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X_train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y_train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y_pred_rf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rnd_clf</a:t>
            </a:r>
            <a:r>
              <a:rPr lang="en-GB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predict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X_test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473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005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Random Forests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AA722-9232-5D41-BAB3-1BEDF0F4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08" y="1463933"/>
            <a:ext cx="7868992" cy="5394067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C9E90C1-4512-0744-8750-0489D43A3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87" y="993947"/>
            <a:ext cx="10835426" cy="243505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15 trees</a:t>
            </a:r>
          </a:p>
        </p:txBody>
      </p:sp>
    </p:spTree>
    <p:extLst>
      <p:ext uri="{BB962C8B-B14F-4D97-AF65-F5344CB8AC3E}">
        <p14:creationId xmlns:p14="http://schemas.microsoft.com/office/powerpoint/2010/main" val="4285590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005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56BFD-8596-A04C-A9ED-AD3B29AD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67" y="1493743"/>
            <a:ext cx="7881210" cy="5364257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0F2AB2E-565D-5E47-B3DF-712465A6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87" y="993947"/>
            <a:ext cx="10835426" cy="243505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50 trees</a:t>
            </a:r>
          </a:p>
        </p:txBody>
      </p:sp>
    </p:spTree>
    <p:extLst>
      <p:ext uri="{BB962C8B-B14F-4D97-AF65-F5344CB8AC3E}">
        <p14:creationId xmlns:p14="http://schemas.microsoft.com/office/powerpoint/2010/main" val="65185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005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Feature Importance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0F2AB2E-565D-5E47-B3DF-712465A6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87" y="993948"/>
            <a:ext cx="10835426" cy="22386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 great quality of Random Forests is that they make it easy to measure the relative importance of each feature. Scikit-Learn measures a feature’s importance by looking at how much the tree nodes that use that feature reduce impurity on average (across all trees in the forest). </a:t>
            </a:r>
          </a:p>
          <a:p>
            <a:pPr>
              <a:lnSpc>
                <a:spcPct val="120000"/>
              </a:lnSpc>
            </a:pPr>
            <a:r>
              <a:rPr lang="en-GB" dirty="0"/>
              <a:t>Scikit-Learn computes this score automatically for each feature after training, then it scales the results so that the sum of all </a:t>
            </a:r>
            <a:r>
              <a:rPr lang="en-GB" dirty="0" err="1"/>
              <a:t>importances</a:t>
            </a:r>
            <a:r>
              <a:rPr lang="en-GB" dirty="0"/>
              <a:t> is equal to 1. You can access the result using the </a:t>
            </a:r>
            <a:r>
              <a:rPr lang="en-GB" i="1" dirty="0" err="1"/>
              <a:t>feature_importances</a:t>
            </a:r>
            <a:r>
              <a:rPr lang="en-GB" i="1" dirty="0"/>
              <a:t>_ </a:t>
            </a:r>
            <a:r>
              <a:rPr lang="en-GB" dirty="0"/>
              <a:t>variable.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0C8F2-3DA0-5D47-8530-B08FBA4F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9728"/>
            <a:ext cx="10998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89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005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Feature Importance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0F2AB2E-565D-5E47-B3DF-712465A6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87" y="1055200"/>
            <a:ext cx="10835426" cy="9765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Similarly, if you train a Random Forest classifier on the MNIST dataset and plot each pixel’s importance, you get the image represented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1751F-2710-3549-9E2F-B030C985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382" y="2031719"/>
            <a:ext cx="7106723" cy="48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9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51000">
              <a:srgbClr val="7030A0"/>
            </a:gs>
            <a:gs pos="83000">
              <a:srgbClr val="7030A0">
                <a:lumMod val="70000"/>
              </a:srgbClr>
            </a:gs>
            <a:gs pos="100000">
              <a:srgbClr val="7030A0">
                <a:lumMod val="9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289D34-849A-5B48-8316-6B511D1FE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3700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403229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F6FD9B-C61E-D74D-B35B-22605FF116DE}"/>
              </a:ext>
            </a:extLst>
          </p:cNvPr>
          <p:cNvSpPr/>
          <p:nvPr/>
        </p:nvSpPr>
        <p:spPr>
          <a:xfrm>
            <a:off x="1940417" y="3105834"/>
            <a:ext cx="8864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https://github.com/ageron/handson-ml2/blob/master/06_decision_trees.ipynb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542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Boosting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0F2AB2E-565D-5E47-B3DF-712465A6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87" y="1724901"/>
            <a:ext cx="10835426" cy="2512248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Boosting refers to any Ensemble method that can combine several weak learners into a strong learner. The general idea of most boosting methods is to train predictors </a:t>
            </a:r>
            <a:r>
              <a:rPr lang="en-GB" b="1" dirty="0"/>
              <a:t>sequentially</a:t>
            </a:r>
            <a:r>
              <a:rPr lang="en-GB" dirty="0"/>
              <a:t>, each trying to correct its predecessor.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AdaBoost (short for Adaptive Boosting)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Gradient Boosting. </a:t>
            </a:r>
          </a:p>
        </p:txBody>
      </p:sp>
    </p:spTree>
    <p:extLst>
      <p:ext uri="{BB962C8B-B14F-4D97-AF65-F5344CB8AC3E}">
        <p14:creationId xmlns:p14="http://schemas.microsoft.com/office/powerpoint/2010/main" val="241474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59" y="184151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AdaBoost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0F2AB2E-565D-5E47-B3DF-712465A6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4" y="5552718"/>
            <a:ext cx="10835426" cy="112113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One way for a new predictor to correct its predecessor is to pay a bit more attention to the training instances that the predecessor underfitted. This results in new predictors focusing more and more on the hard cases.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486B0-2866-1B4A-B05C-1E260A96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021" y="184151"/>
            <a:ext cx="8698606" cy="515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4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59" y="184151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AdaBoost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0F2AB2E-565D-5E47-B3DF-712465A6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4" y="5552718"/>
            <a:ext cx="10835426" cy="112113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There is one important drawback to this sequential learning technique: it cannot be parallelized (or only partially), since each predictor can only be trained after the previous predictor has been trained and evaluated. As a result, it does not scale as well as bagging or pasting.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B9A14-7137-4247-8191-FFF848AD5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389219"/>
            <a:ext cx="10960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5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542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Gradient Boosting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0F2AB2E-565D-5E47-B3DF-712465A6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87" y="1230916"/>
            <a:ext cx="10835426" cy="118572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Just like AdaBoost, Gradient Boosting works by sequentially adding predictors to an ensemble, each one correcting its predecessor. This method tries to fit the new predictor to the </a:t>
            </a:r>
            <a:r>
              <a:rPr lang="en-GB" b="1" dirty="0"/>
              <a:t>residual errors </a:t>
            </a:r>
            <a:r>
              <a:rPr lang="en-GB" dirty="0"/>
              <a:t>made by the previous predictor.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9A3D1-9605-F844-8D72-7191BFCF46C2}"/>
              </a:ext>
            </a:extLst>
          </p:cNvPr>
          <p:cNvSpPr/>
          <p:nvPr/>
        </p:nvSpPr>
        <p:spPr>
          <a:xfrm>
            <a:off x="838200" y="2594701"/>
            <a:ext cx="111777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dirty="0" err="1">
                <a:solidFill>
                  <a:srgbClr val="18C0FF"/>
                </a:solidFill>
                <a:latin typeface="Monaco" pitchFamily="2" charset="77"/>
              </a:rPr>
              <a:t>sklearn.tree</a:t>
            </a:r>
            <a:r>
              <a:rPr lang="en-GB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DecisionTreeRegressor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tree_reg1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DecisionTreeRegressor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max_depth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dirty="0">
                <a:solidFill>
                  <a:srgbClr val="FC4F08"/>
                </a:solidFill>
                <a:latin typeface="Monaco" pitchFamily="2" charset="77"/>
              </a:rPr>
              <a:t>2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tree_reg1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fit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X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y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y2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y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-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tree_reg1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predict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X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tree_reg2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DecisionTreeRegressor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max_depth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dirty="0">
                <a:solidFill>
                  <a:srgbClr val="FC4F08"/>
                </a:solidFill>
                <a:latin typeface="Monaco" pitchFamily="2" charset="77"/>
              </a:rPr>
              <a:t>2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tree_reg2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fit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X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y2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y3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y2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-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tree_reg2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predict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X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tree_reg3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DecisionTreeRegressor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max_depth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dirty="0">
                <a:solidFill>
                  <a:srgbClr val="FC4F08"/>
                </a:solidFill>
                <a:latin typeface="Monaco" pitchFamily="2" charset="77"/>
              </a:rPr>
              <a:t>2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tree_reg3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fit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X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y3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endParaRPr lang="en-GB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y_pred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dirty="0">
                <a:solidFill>
                  <a:srgbClr val="285453"/>
                </a:solidFill>
                <a:latin typeface="Monaco" pitchFamily="2" charset="77"/>
              </a:rPr>
              <a:t>sum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tree</a:t>
            </a:r>
            <a:r>
              <a:rPr lang="en-GB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predict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75"/>
                </a:solidFill>
                <a:latin typeface="Monaco" pitchFamily="2" charset="77"/>
              </a:rPr>
              <a:t>X_new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 </a:t>
            </a:r>
            <a:r>
              <a:rPr lang="en-GB" dirty="0">
                <a:solidFill>
                  <a:srgbClr val="0A5287"/>
                </a:solidFill>
                <a:latin typeface="Monaco" pitchFamily="2" charset="77"/>
              </a:rPr>
              <a:t>for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 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in (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tree_reg1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tree_reg2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>
                <a:solidFill>
                  <a:srgbClr val="000075"/>
                </a:solidFill>
                <a:latin typeface="Monaco" pitchFamily="2" charset="77"/>
              </a:rPr>
              <a:t>tree_reg3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))</a:t>
            </a:r>
            <a:endParaRPr lang="en-GB" dirty="0">
              <a:solidFill>
                <a:srgbClr val="000075"/>
              </a:solidFill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6326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542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Gradient Boosting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E9DE80-E393-DD4A-A82B-B1E599521CB1}"/>
              </a:ext>
            </a:extLst>
          </p:cNvPr>
          <p:cNvSpPr/>
          <p:nvPr/>
        </p:nvSpPr>
        <p:spPr>
          <a:xfrm>
            <a:off x="91727" y="5686024"/>
            <a:ext cx="47565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sz="1100" dirty="0" err="1">
                <a:solidFill>
                  <a:srgbClr val="18C0FF"/>
                </a:solidFill>
                <a:latin typeface="Monaco" pitchFamily="2" charset="77"/>
              </a:rPr>
              <a:t>sklearn.ensemble</a:t>
            </a:r>
            <a:r>
              <a:rPr lang="en-GB" sz="1100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sz="1100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sz="1100" dirty="0" err="1">
                <a:solidFill>
                  <a:srgbClr val="000075"/>
                </a:solidFill>
                <a:latin typeface="Monaco" pitchFamily="2" charset="77"/>
              </a:rPr>
              <a:t>GradientBoostingRegressor</a:t>
            </a:r>
            <a:endParaRPr lang="en-GB" sz="11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100" dirty="0" err="1">
                <a:solidFill>
                  <a:srgbClr val="000075"/>
                </a:solidFill>
                <a:latin typeface="Monaco" pitchFamily="2" charset="77"/>
              </a:rPr>
              <a:t>gbrt</a:t>
            </a:r>
            <a:r>
              <a:rPr lang="en-GB" sz="1100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sz="1100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sz="1100" dirty="0" err="1">
                <a:solidFill>
                  <a:srgbClr val="000075"/>
                </a:solidFill>
                <a:latin typeface="Monaco" pitchFamily="2" charset="77"/>
              </a:rPr>
              <a:t>GradientBoostingRegressor</a:t>
            </a:r>
            <a:r>
              <a:rPr lang="en-GB" sz="11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sz="1100" dirty="0" err="1">
                <a:solidFill>
                  <a:srgbClr val="000075"/>
                </a:solidFill>
                <a:latin typeface="Monaco" pitchFamily="2" charset="77"/>
              </a:rPr>
              <a:t>max_depth</a:t>
            </a:r>
            <a:r>
              <a:rPr lang="en-GB" sz="1100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sz="1100" dirty="0">
                <a:solidFill>
                  <a:srgbClr val="FC4F08"/>
                </a:solidFill>
                <a:latin typeface="Monaco" pitchFamily="2" charset="77"/>
              </a:rPr>
              <a:t>2</a:t>
            </a:r>
            <a:r>
              <a:rPr lang="en-GB" sz="11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100" dirty="0" err="1">
                <a:solidFill>
                  <a:srgbClr val="000075"/>
                </a:solidFill>
                <a:latin typeface="Monaco" pitchFamily="2" charset="77"/>
              </a:rPr>
              <a:t>n_estimators</a:t>
            </a:r>
            <a:r>
              <a:rPr lang="en-GB" sz="1100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sz="1100" dirty="0">
                <a:solidFill>
                  <a:srgbClr val="FC4F08"/>
                </a:solidFill>
                <a:latin typeface="Monaco" pitchFamily="2" charset="77"/>
              </a:rPr>
              <a:t>3</a:t>
            </a:r>
            <a:r>
              <a:rPr lang="en-GB" sz="11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100" dirty="0" err="1">
                <a:solidFill>
                  <a:srgbClr val="000075"/>
                </a:solidFill>
                <a:latin typeface="Monaco" pitchFamily="2" charset="77"/>
              </a:rPr>
              <a:t>learning_rate</a:t>
            </a:r>
            <a:r>
              <a:rPr lang="en-GB" sz="1100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sz="1100" dirty="0">
                <a:solidFill>
                  <a:srgbClr val="FC4F08"/>
                </a:solidFill>
                <a:latin typeface="Monaco" pitchFamily="2" charset="77"/>
              </a:rPr>
              <a:t>1.0</a:t>
            </a:r>
            <a:r>
              <a:rPr lang="en-GB" sz="11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sz="11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100" dirty="0" err="1">
                <a:solidFill>
                  <a:srgbClr val="000075"/>
                </a:solidFill>
                <a:latin typeface="Monaco" pitchFamily="2" charset="77"/>
              </a:rPr>
              <a:t>gbrt</a:t>
            </a:r>
            <a:r>
              <a:rPr lang="en-GB" sz="1100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sz="1100" dirty="0" err="1">
                <a:solidFill>
                  <a:srgbClr val="000075"/>
                </a:solidFill>
                <a:latin typeface="Monaco" pitchFamily="2" charset="77"/>
              </a:rPr>
              <a:t>fit</a:t>
            </a:r>
            <a:r>
              <a:rPr lang="en-GB" sz="11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sz="1100" dirty="0">
                <a:solidFill>
                  <a:srgbClr val="000075"/>
                </a:solidFill>
                <a:latin typeface="Monaco" pitchFamily="2" charset="77"/>
              </a:rPr>
              <a:t>X</a:t>
            </a:r>
            <a:r>
              <a:rPr lang="en-GB" sz="11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100" dirty="0">
                <a:solidFill>
                  <a:srgbClr val="000075"/>
                </a:solidFill>
                <a:latin typeface="Monaco" pitchFamily="2" charset="77"/>
              </a:rPr>
              <a:t>y</a:t>
            </a:r>
            <a:r>
              <a:rPr lang="en-GB" sz="11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sz="1100" dirty="0">
              <a:solidFill>
                <a:srgbClr val="000075"/>
              </a:solidFill>
              <a:effectLst/>
              <a:latin typeface="Monac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6E25E-AF82-E64A-8A3C-8D5054DF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25" y="0"/>
            <a:ext cx="6810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4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51000">
              <a:srgbClr val="7030A0"/>
            </a:gs>
            <a:gs pos="83000">
              <a:srgbClr val="7030A0">
                <a:lumMod val="70000"/>
              </a:srgbClr>
            </a:gs>
            <a:gs pos="100000">
              <a:srgbClr val="7030A0">
                <a:lumMod val="9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289D34-849A-5B48-8316-6B511D1FE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3700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Ensemble Learning</a:t>
            </a:r>
          </a:p>
        </p:txBody>
      </p:sp>
    </p:spTree>
    <p:extLst>
      <p:ext uri="{BB962C8B-B14F-4D97-AF65-F5344CB8AC3E}">
        <p14:creationId xmlns:p14="http://schemas.microsoft.com/office/powerpoint/2010/main" val="158222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Ensemble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5EB35-805F-B44A-8C6D-DC533A1BB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48" y="1713963"/>
            <a:ext cx="10146532" cy="487420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Suppose you ask a complex question to thousands of random people, then </a:t>
            </a:r>
            <a:r>
              <a:rPr lang="en-GB" b="1" dirty="0"/>
              <a:t>aggregate</a:t>
            </a:r>
            <a:r>
              <a:rPr lang="en-GB" dirty="0"/>
              <a:t> their answers. In many cases you will find that this aggregated answer is better than an expert’s answer. This is called the </a:t>
            </a:r>
            <a:r>
              <a:rPr lang="en-GB" i="1" dirty="0"/>
              <a:t>wisdom of the crowd</a:t>
            </a:r>
            <a:r>
              <a:rPr lang="en-GB" dirty="0"/>
              <a:t>. </a:t>
            </a:r>
          </a:p>
          <a:p>
            <a:pPr>
              <a:lnSpc>
                <a:spcPct val="120000"/>
              </a:lnSpc>
            </a:pPr>
            <a:r>
              <a:rPr lang="en-GB" dirty="0"/>
              <a:t>Similarly, if you aggregate the predictions of a group of predictors (such as classifiers or regressors), you will often get better predictions than with the best individual predictor. A group of predictors is called an ensemble; thus, this technique is called </a:t>
            </a:r>
            <a:r>
              <a:rPr lang="en-GB" b="1" dirty="0"/>
              <a:t>Ensemble Learning</a:t>
            </a:r>
          </a:p>
          <a:p>
            <a:pPr>
              <a:lnSpc>
                <a:spcPct val="120000"/>
              </a:lnSpc>
            </a:pPr>
            <a:r>
              <a:rPr lang="en-GB" dirty="0"/>
              <a:t>You will often use Ensemble methods near the end of a project, once you have already built a few good predictors, to </a:t>
            </a:r>
            <a:r>
              <a:rPr lang="en-GB" b="1" dirty="0"/>
              <a:t>combine</a:t>
            </a:r>
            <a:r>
              <a:rPr lang="en-GB" dirty="0"/>
              <a:t> them into an even better predictor. In fact, the winning solutions in Machine Learning competitions often involve several Ensemble methods.</a:t>
            </a:r>
          </a:p>
        </p:txBody>
      </p:sp>
      <p:pic>
        <p:nvPicPr>
          <p:cNvPr id="10244" name="Picture 4" descr="Image for post">
            <a:extLst>
              <a:ext uri="{FF2B5EF4-FFF2-40B4-BE49-F238E27FC236}">
                <a16:creationId xmlns:a16="http://schemas.microsoft.com/office/drawing/2014/main" id="{F8BAA431-9F63-9649-A207-54791DA8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34" y="251138"/>
            <a:ext cx="4264945" cy="138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5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311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Voting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5EB35-805F-B44A-8C6D-DC533A1BB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734" y="1222797"/>
            <a:ext cx="10146532" cy="102454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Suppose you have trained a few classifiers, each one achieving about 80% accuracy.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882B2-5CA6-D942-8798-B50C9BC8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67" y="2364889"/>
            <a:ext cx="8605082" cy="37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1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01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Voting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5EB35-805F-B44A-8C6D-DC533A1BB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734" y="989344"/>
            <a:ext cx="10146532" cy="16894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 very simple way to create an even better classifier is to aggregate the predictions of each classifier and predict the class that gets the most votes. This majority-vote classifier is called a </a:t>
            </a:r>
            <a:r>
              <a:rPr lang="en-GB" b="1" dirty="0"/>
              <a:t>hard</a:t>
            </a:r>
            <a:r>
              <a:rPr lang="en-GB" dirty="0"/>
              <a:t> </a:t>
            </a:r>
            <a:r>
              <a:rPr lang="en-GB" b="1" dirty="0"/>
              <a:t>voting</a:t>
            </a:r>
            <a:r>
              <a:rPr lang="en-GB" dirty="0"/>
              <a:t> classifier</a:t>
            </a:r>
          </a:p>
          <a:p>
            <a:pPr>
              <a:lnSpc>
                <a:spcPct val="120000"/>
              </a:lnSpc>
            </a:pPr>
            <a:r>
              <a:rPr lang="en-GB" dirty="0"/>
              <a:t>A few weak models -&gt; strong model.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F0BDF-227B-204E-8DF8-8BA691DC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219" y="2779223"/>
            <a:ext cx="7232390" cy="38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178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Law of large numbers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5EB35-805F-B44A-8C6D-DC533A1BB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37" y="989343"/>
            <a:ext cx="11186438" cy="201143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 slightly biased coin that has a 51% chance of coming up heads, and 49% chance of coming up tails. The more you toss the coin, the higher the probability to obtain the majority of heads (e.g., with 10,000 tosses, the probability climbs over 97%). </a:t>
            </a:r>
          </a:p>
          <a:p>
            <a:pPr>
              <a:lnSpc>
                <a:spcPct val="120000"/>
              </a:lnSpc>
            </a:pPr>
            <a:r>
              <a:rPr lang="en-GB" dirty="0"/>
              <a:t>This is due to the </a:t>
            </a:r>
            <a:r>
              <a:rPr lang="en-GB" i="1" dirty="0"/>
              <a:t>law of large numbers</a:t>
            </a:r>
            <a:r>
              <a:rPr lang="en-GB" dirty="0"/>
              <a:t>: as you keep tossing the coin, the ratio of heads gets closer and closer to the probability of heads (51%).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6CAC5-3FF3-E642-9EBB-CB7CE16F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0" y="3087998"/>
            <a:ext cx="9194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Voting Classifiers (hard)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5079D-1FC8-7242-8886-5E3311E157BB}"/>
              </a:ext>
            </a:extLst>
          </p:cNvPr>
          <p:cNvSpPr/>
          <p:nvPr/>
        </p:nvSpPr>
        <p:spPr>
          <a:xfrm>
            <a:off x="650920" y="690943"/>
            <a:ext cx="11353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sz="1600" dirty="0" err="1">
                <a:solidFill>
                  <a:srgbClr val="18C0FF"/>
                </a:solidFill>
                <a:latin typeface="Monaco" pitchFamily="2" charset="77"/>
              </a:rPr>
              <a:t>sklearn.ensemble</a:t>
            </a:r>
            <a:r>
              <a:rPr lang="en-GB" sz="1600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RandomForestClassifier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 </a:t>
            </a:r>
          </a:p>
          <a:p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sz="1600" dirty="0" err="1">
                <a:solidFill>
                  <a:srgbClr val="18C0FF"/>
                </a:solidFill>
                <a:latin typeface="Monaco" pitchFamily="2" charset="77"/>
              </a:rPr>
              <a:t>sklearn.ensemble</a:t>
            </a:r>
            <a:r>
              <a:rPr lang="en-GB" sz="1600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VotingClassifier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sz="1600" dirty="0" err="1">
                <a:solidFill>
                  <a:srgbClr val="18C0FF"/>
                </a:solidFill>
                <a:latin typeface="Monaco" pitchFamily="2" charset="77"/>
              </a:rPr>
              <a:t>sklearn.linear_model</a:t>
            </a:r>
            <a:r>
              <a:rPr lang="en-GB" sz="1600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LogisticRegression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 </a:t>
            </a:r>
          </a:p>
          <a:p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sz="1600" dirty="0" err="1">
                <a:solidFill>
                  <a:srgbClr val="18C0FF"/>
                </a:solidFill>
                <a:latin typeface="Monaco" pitchFamily="2" charset="77"/>
              </a:rPr>
              <a:t>sklearn.svm</a:t>
            </a:r>
            <a:r>
              <a:rPr lang="en-GB" sz="1600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SVC</a:t>
            </a:r>
          </a:p>
          <a:p>
            <a:endParaRPr lang="en-GB" sz="1600" dirty="0">
              <a:solidFill>
                <a:srgbClr val="18C0FF"/>
              </a:solidFill>
              <a:latin typeface="Monaco" pitchFamily="2" charset="77"/>
            </a:endParaRPr>
          </a:p>
          <a:p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log_clf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LogisticRegression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()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rnd_clf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RandomForestClassifier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()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svm_clf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SVC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()</a:t>
            </a:r>
          </a:p>
          <a:p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voting_clf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VotingClassifier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        estimators</a:t>
            </a:r>
            <a:r>
              <a:rPr lang="en-GB" sz="1600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[(</a:t>
            </a:r>
            <a:r>
              <a:rPr lang="en-GB" sz="1600" dirty="0">
                <a:solidFill>
                  <a:srgbClr val="BE1F04"/>
                </a:solidFill>
                <a:latin typeface="Monaco" pitchFamily="2" charset="77"/>
              </a:rPr>
              <a:t>'</a:t>
            </a:r>
            <a:r>
              <a:rPr lang="en-GB" sz="1600" dirty="0" err="1">
                <a:solidFill>
                  <a:srgbClr val="BE1F04"/>
                </a:solidFill>
                <a:latin typeface="Monaco" pitchFamily="2" charset="77"/>
              </a:rPr>
              <a:t>lr</a:t>
            </a:r>
            <a:r>
              <a:rPr lang="en-GB" sz="1600" dirty="0">
                <a:solidFill>
                  <a:srgbClr val="BE1F04"/>
                </a:solidFill>
                <a:latin typeface="Monaco" pitchFamily="2" charset="77"/>
              </a:rPr>
              <a:t>'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log_clf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), (</a:t>
            </a:r>
            <a:r>
              <a:rPr lang="en-GB" sz="1600" dirty="0">
                <a:solidFill>
                  <a:srgbClr val="BE1F04"/>
                </a:solidFill>
                <a:latin typeface="Monaco" pitchFamily="2" charset="77"/>
              </a:rPr>
              <a:t>'rf'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rnd_clf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), (</a:t>
            </a:r>
            <a:r>
              <a:rPr lang="en-GB" sz="1600" dirty="0">
                <a:solidFill>
                  <a:srgbClr val="BE1F04"/>
                </a:solidFill>
                <a:latin typeface="Monaco" pitchFamily="2" charset="77"/>
              </a:rPr>
              <a:t>'svc'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svm_clf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)],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        voting</a:t>
            </a:r>
            <a:r>
              <a:rPr lang="en-GB" sz="1600" dirty="0">
                <a:solidFill>
                  <a:srgbClr val="434343"/>
                </a:solidFill>
                <a:latin typeface="Monaco" pitchFamily="2" charset="77"/>
              </a:rPr>
              <a:t>=</a:t>
            </a:r>
            <a:r>
              <a:rPr lang="en-GB" sz="1600" dirty="0">
                <a:solidFill>
                  <a:srgbClr val="BE1F04"/>
                </a:solidFill>
                <a:latin typeface="Monaco" pitchFamily="2" charset="77"/>
              </a:rPr>
              <a:t>'hard'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voting_clf</a:t>
            </a:r>
            <a:r>
              <a:rPr lang="en-GB" sz="1600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fit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X_train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y_train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endParaRPr lang="en-GB" sz="1600" dirty="0">
              <a:solidFill>
                <a:srgbClr val="000087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000087"/>
                </a:solidFill>
                <a:latin typeface="Monaco" pitchFamily="2" charset="77"/>
              </a:rPr>
              <a:t>&gt;&gt;&gt; </a:t>
            </a:r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from </a:t>
            </a:r>
            <a:r>
              <a:rPr lang="en-GB" sz="1600" dirty="0" err="1">
                <a:solidFill>
                  <a:srgbClr val="18C0FF"/>
                </a:solidFill>
                <a:latin typeface="Monaco" pitchFamily="2" charset="77"/>
              </a:rPr>
              <a:t>sklearn.metrics</a:t>
            </a:r>
            <a:r>
              <a:rPr lang="en-GB" sz="1600" dirty="0">
                <a:solidFill>
                  <a:srgbClr val="18C0FF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import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accuracy_score</a:t>
            </a:r>
            <a:endParaRPr lang="en-GB" sz="1600" dirty="0">
              <a:solidFill>
                <a:srgbClr val="18C0FF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000087"/>
                </a:solidFill>
                <a:latin typeface="Monaco" pitchFamily="2" charset="77"/>
              </a:rPr>
              <a:t>&gt;&gt;&gt; </a:t>
            </a:r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for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clf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in (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log_clf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rnd_clf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svm_clf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voting_clf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):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000087"/>
                </a:solidFill>
                <a:latin typeface="Monaco" pitchFamily="2" charset="77"/>
              </a:rPr>
              <a:t>...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clf</a:t>
            </a:r>
            <a:r>
              <a:rPr lang="en-GB" sz="1600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fit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X_train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y_train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000087"/>
                </a:solidFill>
                <a:latin typeface="Monaco" pitchFamily="2" charset="77"/>
              </a:rPr>
              <a:t>...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y_pred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 </a:t>
            </a:r>
            <a:r>
              <a:rPr lang="en-GB" sz="1600" dirty="0">
                <a:solidFill>
                  <a:srgbClr val="434343"/>
                </a:solidFill>
                <a:latin typeface="Monaco" pitchFamily="2" charset="77"/>
              </a:rPr>
              <a:t>=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clf</a:t>
            </a:r>
            <a:r>
              <a:rPr lang="en-GB" sz="1600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predict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X_test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dirty="0">
                <a:solidFill>
                  <a:srgbClr val="000087"/>
                </a:solidFill>
                <a:latin typeface="Monaco" pitchFamily="2" charset="77"/>
              </a:rPr>
              <a:t>... </a:t>
            </a:r>
            <a:r>
              <a:rPr lang="en-GB" sz="1600" dirty="0">
                <a:solidFill>
                  <a:srgbClr val="0A5287"/>
                </a:solidFill>
                <a:latin typeface="Monaco" pitchFamily="2" charset="77"/>
              </a:rPr>
              <a:t>print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clf</a:t>
            </a:r>
            <a:r>
              <a:rPr lang="en-GB" sz="1600" dirty="0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__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class__</a:t>
            </a:r>
            <a:r>
              <a:rPr lang="en-GB" sz="1600" dirty="0" err="1">
                <a:solidFill>
                  <a:srgbClr val="434343"/>
                </a:solidFill>
                <a:latin typeface="Monaco" pitchFamily="2" charset="77"/>
              </a:rPr>
              <a:t>.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__name</a:t>
            </a:r>
            <a:r>
              <a:rPr lang="en-GB" sz="1600" dirty="0">
                <a:solidFill>
                  <a:srgbClr val="000075"/>
                </a:solidFill>
                <a:latin typeface="Monaco" pitchFamily="2" charset="77"/>
              </a:rPr>
              <a:t>__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accuracy_score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y_test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sz="1600" dirty="0" err="1">
                <a:solidFill>
                  <a:srgbClr val="000075"/>
                </a:solidFill>
                <a:latin typeface="Monaco" pitchFamily="2" charset="77"/>
              </a:rPr>
              <a:t>y_pred</a:t>
            </a:r>
            <a:r>
              <a:rPr lang="en-GB" sz="1600" dirty="0">
                <a:solidFill>
                  <a:srgbClr val="000000"/>
                </a:solidFill>
                <a:latin typeface="Monaco" pitchFamily="2" charset="77"/>
              </a:rPr>
              <a:t>)) </a:t>
            </a:r>
            <a:r>
              <a:rPr lang="en-GB" sz="1600" dirty="0">
                <a:solidFill>
                  <a:srgbClr val="000087"/>
                </a:solidFill>
                <a:latin typeface="Monaco" pitchFamily="2" charset="77"/>
              </a:rPr>
              <a:t>...</a:t>
            </a:r>
          </a:p>
          <a:p>
            <a:endParaRPr lang="en-GB" sz="1600" dirty="0">
              <a:solidFill>
                <a:srgbClr val="000075"/>
              </a:solidFill>
              <a:latin typeface="Monaco" pitchFamily="2" charset="77"/>
            </a:endParaRPr>
          </a:p>
          <a:p>
            <a:r>
              <a:rPr lang="en-GB" sz="1600" b="1" dirty="0" err="1">
                <a:solidFill>
                  <a:srgbClr val="7030A0"/>
                </a:solidFill>
                <a:latin typeface="Monaco" pitchFamily="2" charset="77"/>
              </a:rPr>
              <a:t>LogisticRegression</a:t>
            </a:r>
            <a:r>
              <a:rPr lang="en-GB" sz="1600" b="1" dirty="0">
                <a:solidFill>
                  <a:srgbClr val="7030A0"/>
                </a:solidFill>
                <a:latin typeface="Monaco" pitchFamily="2" charset="77"/>
              </a:rPr>
              <a:t> 0.864</a:t>
            </a:r>
          </a:p>
          <a:p>
            <a:r>
              <a:rPr lang="en-GB" sz="1600" b="1" dirty="0" err="1">
                <a:solidFill>
                  <a:srgbClr val="7030A0"/>
                </a:solidFill>
                <a:latin typeface="Monaco" pitchFamily="2" charset="77"/>
              </a:rPr>
              <a:t>RandomForestClassifier</a:t>
            </a:r>
            <a:r>
              <a:rPr lang="en-GB" sz="1600" b="1" dirty="0">
                <a:solidFill>
                  <a:srgbClr val="7030A0"/>
                </a:solidFill>
                <a:latin typeface="Monaco" pitchFamily="2" charset="77"/>
              </a:rPr>
              <a:t> 0.896</a:t>
            </a:r>
          </a:p>
          <a:p>
            <a:r>
              <a:rPr lang="en-GB" sz="1600" b="1" dirty="0">
                <a:solidFill>
                  <a:srgbClr val="7030A0"/>
                </a:solidFill>
                <a:latin typeface="Monaco" pitchFamily="2" charset="77"/>
              </a:rPr>
              <a:t>SVC 0.888</a:t>
            </a:r>
          </a:p>
          <a:p>
            <a:r>
              <a:rPr lang="en-GB" sz="1600" b="1" dirty="0" err="1">
                <a:solidFill>
                  <a:srgbClr val="7030A0"/>
                </a:solidFill>
                <a:latin typeface="Monaco" pitchFamily="2" charset="77"/>
              </a:rPr>
              <a:t>VotingClassifier</a:t>
            </a:r>
            <a:r>
              <a:rPr lang="en-GB" sz="1600" b="1" dirty="0">
                <a:solidFill>
                  <a:srgbClr val="7030A0"/>
                </a:solidFill>
                <a:latin typeface="Monaco" pitchFamily="2" charset="77"/>
              </a:rPr>
              <a:t> 0.904</a:t>
            </a:r>
            <a:endParaRPr lang="en-GB" sz="1600" b="1" dirty="0">
              <a:solidFill>
                <a:srgbClr val="7030A0"/>
              </a:solidFill>
              <a:effectLst/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DEF7E-7B80-5349-8A86-97B6AB9A9F98}"/>
              </a:ext>
            </a:extLst>
          </p:cNvPr>
          <p:cNvSpPr/>
          <p:nvPr/>
        </p:nvSpPr>
        <p:spPr>
          <a:xfrm>
            <a:off x="6746920" y="1740674"/>
            <a:ext cx="5257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a diverse set of classifiers is to use very different training algorithms.</a:t>
            </a:r>
            <a:endParaRPr lang="en-GB" sz="2400" dirty="0">
              <a:solidFill>
                <a:srgbClr val="7030A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51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DF7-5FF7-904E-B17C-6DEFB001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80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Voting Classifiers (soft)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710E8B-1BED-6843-8830-CF6E1C86D6DE}"/>
              </a:ext>
            </a:extLst>
          </p:cNvPr>
          <p:cNvSpPr/>
          <p:nvPr/>
        </p:nvSpPr>
        <p:spPr>
          <a:xfrm>
            <a:off x="838200" y="3290870"/>
            <a:ext cx="10835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Monaco" pitchFamily="2" charset="77"/>
              </a:rPr>
              <a:t>voting_clf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Monaco" pitchFamily="2" charset="77"/>
              </a:rPr>
              <a:t>VotingClassifier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</a:p>
          <a:p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estimators=[(</a:t>
            </a:r>
            <a:r>
              <a:rPr lang="en-GB" dirty="0">
                <a:solidFill>
                  <a:srgbClr val="A31515"/>
                </a:solidFill>
                <a:latin typeface="Monaco" pitchFamily="2" charset="77"/>
              </a:rPr>
              <a:t>'</a:t>
            </a:r>
            <a:r>
              <a:rPr lang="en-GB" dirty="0" err="1">
                <a:solidFill>
                  <a:srgbClr val="A31515"/>
                </a:solidFill>
                <a:latin typeface="Monaco" pitchFamily="2" charset="77"/>
              </a:rPr>
              <a:t>lr</a:t>
            </a:r>
            <a:r>
              <a:rPr lang="en-GB" dirty="0">
                <a:solidFill>
                  <a:srgbClr val="A31515"/>
                </a:solidFill>
                <a:latin typeface="Monaco" pitchFamily="2" charset="77"/>
              </a:rPr>
              <a:t>'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Monaco" pitchFamily="2" charset="77"/>
              </a:rPr>
              <a:t>log_clf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), (</a:t>
            </a:r>
            <a:r>
              <a:rPr lang="en-GB" dirty="0">
                <a:solidFill>
                  <a:srgbClr val="A31515"/>
                </a:solidFill>
                <a:latin typeface="Monaco" pitchFamily="2" charset="77"/>
              </a:rPr>
              <a:t>'rf'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Monaco" pitchFamily="2" charset="77"/>
              </a:rPr>
              <a:t>rnd_clf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), (</a:t>
            </a:r>
            <a:r>
              <a:rPr lang="en-GB" dirty="0">
                <a:solidFill>
                  <a:srgbClr val="A31515"/>
                </a:solidFill>
                <a:latin typeface="Monaco" pitchFamily="2" charset="77"/>
              </a:rPr>
              <a:t>'svc'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Monaco" pitchFamily="2" charset="77"/>
              </a:rPr>
              <a:t>svm_clf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)],</a:t>
            </a:r>
          </a:p>
          <a:p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voting=</a:t>
            </a:r>
            <a:r>
              <a:rPr lang="en-GB" dirty="0">
                <a:solidFill>
                  <a:srgbClr val="A31515"/>
                </a:solidFill>
                <a:latin typeface="Monaco" pitchFamily="2" charset="77"/>
              </a:rPr>
              <a:t>'soft'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</a:p>
          <a:p>
            <a:r>
              <a:rPr lang="en-GB" dirty="0" err="1">
                <a:solidFill>
                  <a:srgbClr val="000000"/>
                </a:solidFill>
                <a:latin typeface="Monaco" pitchFamily="2" charset="77"/>
              </a:rPr>
              <a:t>voting_clf.fit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Monaco" pitchFamily="2" charset="77"/>
              </a:rPr>
              <a:t>X_train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Monaco" pitchFamily="2" charset="77"/>
              </a:rPr>
              <a:t>y_train</a:t>
            </a:r>
            <a:r>
              <a:rPr lang="en-GB" dirty="0">
                <a:solidFill>
                  <a:srgbClr val="000000"/>
                </a:solidFill>
                <a:latin typeface="Monaco" pitchFamily="2" charset="77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2E2B51-39B4-0D4E-AF9E-AB101692E750}"/>
              </a:ext>
            </a:extLst>
          </p:cNvPr>
          <p:cNvSpPr/>
          <p:nvPr/>
        </p:nvSpPr>
        <p:spPr>
          <a:xfrm>
            <a:off x="838200" y="48151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err="1">
                <a:solidFill>
                  <a:srgbClr val="7030A0"/>
                </a:solidFill>
                <a:latin typeface="Monaco" pitchFamily="2" charset="77"/>
              </a:rPr>
              <a:t>LogisticRegression</a:t>
            </a:r>
            <a:r>
              <a:rPr lang="en-GB" b="1" dirty="0">
                <a:solidFill>
                  <a:srgbClr val="7030A0"/>
                </a:solidFill>
                <a:latin typeface="Monaco" pitchFamily="2" charset="77"/>
              </a:rPr>
              <a:t> 0.864</a:t>
            </a:r>
          </a:p>
          <a:p>
            <a:r>
              <a:rPr lang="en-GB" b="1" dirty="0" err="1">
                <a:solidFill>
                  <a:srgbClr val="7030A0"/>
                </a:solidFill>
                <a:latin typeface="Monaco" pitchFamily="2" charset="77"/>
              </a:rPr>
              <a:t>RandomForestClassifier</a:t>
            </a:r>
            <a:r>
              <a:rPr lang="en-GB" b="1" dirty="0">
                <a:solidFill>
                  <a:srgbClr val="7030A0"/>
                </a:solidFill>
                <a:latin typeface="Monaco" pitchFamily="2" charset="77"/>
              </a:rPr>
              <a:t> 0.896</a:t>
            </a:r>
          </a:p>
          <a:p>
            <a:r>
              <a:rPr lang="en-GB" b="1" dirty="0">
                <a:solidFill>
                  <a:srgbClr val="7030A0"/>
                </a:solidFill>
                <a:latin typeface="Monaco" pitchFamily="2" charset="77"/>
              </a:rPr>
              <a:t>SVC 0.888</a:t>
            </a:r>
          </a:p>
          <a:p>
            <a:r>
              <a:rPr lang="en-GB" b="1" dirty="0" err="1">
                <a:solidFill>
                  <a:srgbClr val="7030A0"/>
                </a:solidFill>
                <a:latin typeface="Monaco" pitchFamily="2" charset="77"/>
              </a:rPr>
              <a:t>VotingClassifier</a:t>
            </a:r>
            <a:r>
              <a:rPr lang="en-GB" b="1" dirty="0">
                <a:solidFill>
                  <a:srgbClr val="7030A0"/>
                </a:solidFill>
                <a:latin typeface="Monaco" pitchFamily="2" charset="77"/>
              </a:rPr>
              <a:t> 0.92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7040280-B924-F540-A9C3-B3F28AEE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87" y="1369368"/>
            <a:ext cx="10835426" cy="159759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If all classifiers are able to estimate class probabilities (i.e., they have a pre </a:t>
            </a:r>
            <a:r>
              <a:rPr lang="en-GB" dirty="0" err="1"/>
              <a:t>dict_proba</a:t>
            </a:r>
            <a:r>
              <a:rPr lang="en-GB" dirty="0"/>
              <a:t>() method), then you can tell Scikit-Learn to predict the class with the highest class probability, </a:t>
            </a:r>
            <a:r>
              <a:rPr lang="en-GB" b="1" dirty="0"/>
              <a:t>averaged over all the individual classifiers</a:t>
            </a:r>
            <a:r>
              <a:rPr lang="en-GB" dirty="0"/>
              <a:t>. This is called </a:t>
            </a:r>
            <a:r>
              <a:rPr lang="en-GB" i="1" dirty="0"/>
              <a:t>soft voting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3575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30659</TotalTime>
  <Words>1636</Words>
  <Application>Microsoft Macintosh PowerPoint</Application>
  <PresentationFormat>Widescreen</PresentationFormat>
  <Paragraphs>143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Monaco</vt:lpstr>
      <vt:lpstr>Office Theme</vt:lpstr>
      <vt:lpstr>CSY3025 Artificial Intelligence Techniques</vt:lpstr>
      <vt:lpstr>PowerPoint Presentation</vt:lpstr>
      <vt:lpstr>PowerPoint Presentation</vt:lpstr>
      <vt:lpstr>Ensemble Learning</vt:lpstr>
      <vt:lpstr>Voting Classifiers</vt:lpstr>
      <vt:lpstr>Voting Classifiers</vt:lpstr>
      <vt:lpstr>Law of large numbers</vt:lpstr>
      <vt:lpstr>Voting Classifiers (hard) </vt:lpstr>
      <vt:lpstr>Voting Classifiers (soft) </vt:lpstr>
      <vt:lpstr>Bagging and Pasting</vt:lpstr>
      <vt:lpstr>Bagging and Pasting in Scikit-Learn</vt:lpstr>
      <vt:lpstr>Bagging and Pasting in Scikit-Learn</vt:lpstr>
      <vt:lpstr>PowerPoint Presentation</vt:lpstr>
      <vt:lpstr>Random Forests</vt:lpstr>
      <vt:lpstr>Random Forests</vt:lpstr>
      <vt:lpstr>Random Forests</vt:lpstr>
      <vt:lpstr>Feature Importance</vt:lpstr>
      <vt:lpstr>Feature Importance</vt:lpstr>
      <vt:lpstr>PowerPoint Presentation</vt:lpstr>
      <vt:lpstr>Boosting</vt:lpstr>
      <vt:lpstr>AdaBoost</vt:lpstr>
      <vt:lpstr>AdaBoost</vt:lpstr>
      <vt:lpstr>Gradient Boosting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CSY3025 Artificial Intelligence Techniques</dc:title>
  <dc:creator>Mu Mu</dc:creator>
  <cp:lastModifiedBy>Mu Mu</cp:lastModifiedBy>
  <cp:revision>633</cp:revision>
  <dcterms:created xsi:type="dcterms:W3CDTF">2020-01-10T10:39:22Z</dcterms:created>
  <dcterms:modified xsi:type="dcterms:W3CDTF">2021-01-14T17:07:58Z</dcterms:modified>
</cp:coreProperties>
</file>